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467" r:id="rId3"/>
    <p:sldId id="535" r:id="rId4"/>
    <p:sldId id="536" r:id="rId5"/>
    <p:sldId id="537" r:id="rId6"/>
    <p:sldId id="538" r:id="rId7"/>
    <p:sldId id="580" r:id="rId8"/>
    <p:sldId id="562" r:id="rId9"/>
    <p:sldId id="563" r:id="rId10"/>
    <p:sldId id="553" r:id="rId11"/>
    <p:sldId id="542" r:id="rId12"/>
    <p:sldId id="554" r:id="rId13"/>
    <p:sldId id="543" r:id="rId14"/>
    <p:sldId id="556" r:id="rId15"/>
    <p:sldId id="581" r:id="rId16"/>
    <p:sldId id="573" r:id="rId17"/>
    <p:sldId id="572" r:id="rId18"/>
    <p:sldId id="577" r:id="rId19"/>
    <p:sldId id="540" r:id="rId20"/>
    <p:sldId id="578" r:id="rId21"/>
    <p:sldId id="564" r:id="rId22"/>
    <p:sldId id="565" r:id="rId23"/>
    <p:sldId id="582" r:id="rId24"/>
    <p:sldId id="588" r:id="rId25"/>
    <p:sldId id="560" r:id="rId26"/>
    <p:sldId id="586" r:id="rId27"/>
    <p:sldId id="566" r:id="rId28"/>
    <p:sldId id="571" r:id="rId29"/>
    <p:sldId id="559" r:id="rId30"/>
    <p:sldId id="541" r:id="rId31"/>
    <p:sldId id="558" r:id="rId32"/>
    <p:sldId id="557" r:id="rId33"/>
    <p:sldId id="587" r:id="rId34"/>
    <p:sldId id="544" r:id="rId35"/>
    <p:sldId id="584" r:id="rId36"/>
    <p:sldId id="583" r:id="rId37"/>
    <p:sldId id="579" r:id="rId38"/>
    <p:sldId id="574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FFFF"/>
    <a:srgbClr val="CAFFB8"/>
    <a:srgbClr val="99FFCC"/>
    <a:srgbClr val="CCFFCC"/>
    <a:srgbClr val="CCFF99"/>
    <a:srgbClr val="00FFCC"/>
    <a:srgbClr val="FFFFFF"/>
    <a:srgbClr val="F8F0E3"/>
    <a:srgbClr val="0000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2" autoAdjust="0"/>
    <p:restoredTop sz="62245" autoAdjust="0"/>
  </p:normalViewPr>
  <p:slideViewPr>
    <p:cSldViewPr>
      <p:cViewPr varScale="1">
        <p:scale>
          <a:sx n="55" d="100"/>
          <a:sy n="55" d="100"/>
        </p:scale>
        <p:origin x="1584" y="36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-39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79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DDC1-F2A6-4849-B820-C43C87EACA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D82E50F-2B6F-4A44-A8F5-450FA31D2C6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6186D-9564-1240-B372-C4C5DB294A6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533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60363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10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2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9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6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0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98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9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58775" y="711200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3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E50F-2B6F-4A44-A8F5-450FA31D2C6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CAE041-5BF3-8649-8E6B-15567A4A00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F14F46-52A0-9B4D-9AA3-169DE35FAC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18309A-145D-9D43-94D1-BE4205B097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CAE041-5BF3-8649-8E6B-15567A4A000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22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C1C224-62F4-AA47-BFC9-8642B05E46D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761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EBC37E-37F0-854B-89AF-A0ECB3A5CD8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8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8E2884-C138-A546-8637-A7B9FC4967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8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A18927-0A1A-C446-847B-DC6D8BDFC6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4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79B015-79DA-3A46-BAD8-6A9314807AB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7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CB240A-B523-6A42-9282-B92597EF48A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77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29A9C9-CE83-D14B-811F-FA977BD3E74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1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DC1C224-62F4-AA47-BFC9-8642B05E46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AED57E-4A13-1F40-A08C-C45C1269508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60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14F46-52A0-9B4D-9AA3-169DE35FAC3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5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18309A-145D-9D43-94D1-BE4205B0978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4EBC37E-37F0-854B-89AF-A0ECB3A5CD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78E2884-C138-A546-8637-A7B9FC4967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A18927-0A1A-C446-847B-DC6D8BDFC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079B015-79DA-3A46-BAD8-6A9314807A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CB240A-B523-6A42-9282-B92597EF48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A29A9C9-CE83-D14B-811F-FA977BD3E7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FAED57E-4A13-1F40-A08C-C45C126950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B409AF-2D96-BA43-BA47-19F872ACA0C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B409AF-2D96-BA43-BA47-19F872ACA0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3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b.cuhk.edu.cn/" TargetMode="External"/><Relationship Id="rId2" Type="http://schemas.openxmlformats.org/officeDocument/2006/relationships/hyperlink" Target="http://cs.stanford.edu/people/eroberts/courses/cs106b/materials/CS106BX-Read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116010103@link.cuhk.edu.cn" TargetMode="External"/><Relationship Id="rId3" Type="http://schemas.openxmlformats.org/officeDocument/2006/relationships/hyperlink" Target="mailto:ruihuang@cuhk.edu.cn" TargetMode="External"/><Relationship Id="rId7" Type="http://schemas.openxmlformats.org/officeDocument/2006/relationships/hyperlink" Target="mailto:116010062@link.cuhk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218019050@link.cuhk.edu.cn" TargetMode="External"/><Relationship Id="rId5" Type="http://schemas.openxmlformats.org/officeDocument/2006/relationships/hyperlink" Target="mailto:217019020@link.cuhk.edu.cn" TargetMode="External"/><Relationship Id="rId4" Type="http://schemas.openxmlformats.org/officeDocument/2006/relationships/hyperlink" Target="mailto:216019013@link.cuhk.edu.cn" TargetMode="External"/><Relationship Id="rId9" Type="http://schemas.openxmlformats.org/officeDocument/2006/relationships/hyperlink" Target="mailto:116010265@link.cuhk.edu.c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declaration_en.do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s-alb-pc3.massey.ac.nz/notes/59102/mindmap.gif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990600"/>
            <a:ext cx="9144000" cy="2514600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</a:rPr>
              <a:t>CSC3002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Introduction to Computer Science: Programming Paradigms</a:t>
            </a:r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1524000" y="4114805"/>
            <a:ext cx="9144000" cy="150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dirty="0"/>
              <a:t>HUANG, Rui</a:t>
            </a:r>
          </a:p>
          <a:p>
            <a:pPr algn="ctr">
              <a:lnSpc>
                <a:spcPct val="85000"/>
              </a:lnSpc>
            </a:pPr>
            <a:r>
              <a:rPr lang="en-US" sz="3600" dirty="0"/>
              <a:t>SSE, CUHK(SZ)</a:t>
            </a:r>
          </a:p>
          <a:p>
            <a:pPr algn="ctr">
              <a:lnSpc>
                <a:spcPct val="85000"/>
              </a:lnSpc>
            </a:pPr>
            <a:r>
              <a:rPr lang="en-US" sz="3600" dirty="0"/>
              <a:t>Spring, </a:t>
            </a:r>
            <a:r>
              <a:rPr lang="en-US" altLang="zh-CN" sz="3600" dirty="0" smtClean="0"/>
              <a:t>2019</a:t>
            </a:r>
            <a:endParaRPr lang="en-US" altLang="zh-C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752600"/>
          </a:xfrm>
        </p:spPr>
        <p:txBody>
          <a:bodyPr/>
          <a:lstStyle/>
          <a:p>
            <a:pPr algn="l"/>
            <a:r>
              <a:rPr lang="en-US" altLang="zh-CN" sz="4000" dirty="0"/>
              <a:t>What?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219200"/>
            <a:ext cx="9067800" cy="4876800"/>
          </a:xfrm>
        </p:spPr>
        <p:txBody>
          <a:bodyPr/>
          <a:lstStyle/>
          <a:p>
            <a:r>
              <a:rPr lang="en-US" altLang="zh-CN" sz="2400" dirty="0"/>
              <a:t>Course placement: in CSE curriculum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B20B3B7-7A77-476A-8406-7E6F18600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579113"/>
              </p:ext>
            </p:extLst>
          </p:nvPr>
        </p:nvGraphicFramePr>
        <p:xfrm>
          <a:off x="0" y="1773238"/>
          <a:ext cx="12192000" cy="508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Worksheet" r:id="rId3" imgW="16847794" imgH="7033339" progId="Excel.Sheet.12">
                  <p:embed/>
                </p:oleObj>
              </mc:Choice>
              <mc:Fallback>
                <p:oleObj name="Worksheet" r:id="rId3" imgW="16847794" imgH="70333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773238"/>
                        <a:ext cx="12192000" cy="508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0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9800" y="1981200"/>
            <a:ext cx="7772400" cy="4495800"/>
          </a:xfrm>
        </p:spPr>
        <p:txBody>
          <a:bodyPr/>
          <a:lstStyle/>
          <a:p>
            <a:r>
              <a:rPr lang="en-US" altLang="zh-CN" sz="2400" dirty="0"/>
              <a:t>Course placement: in programming related courses</a:t>
            </a:r>
          </a:p>
          <a:p>
            <a:pPr lvl="1"/>
            <a:r>
              <a:rPr lang="en-US" altLang="zh-CN" sz="2000" dirty="0"/>
              <a:t>Introduction to Computing</a:t>
            </a:r>
          </a:p>
          <a:p>
            <a:pPr lvl="1"/>
            <a:r>
              <a:rPr lang="en-US" altLang="zh-CN" sz="2000" dirty="0"/>
              <a:t>Programming Methodology</a:t>
            </a:r>
          </a:p>
          <a:p>
            <a:pPr lvl="1"/>
            <a:r>
              <a:rPr lang="en-US" altLang="zh-CN" sz="2000" dirty="0"/>
              <a:t>Programming Abstractions</a:t>
            </a:r>
          </a:p>
          <a:p>
            <a:pPr lvl="1"/>
            <a:r>
              <a:rPr lang="en-US" altLang="zh-CN" sz="2000" dirty="0"/>
              <a:t>Programming Paradigms</a:t>
            </a:r>
          </a:p>
          <a:p>
            <a:pPr lvl="1"/>
            <a:r>
              <a:rPr lang="en-US" altLang="zh-CN" sz="2000" dirty="0"/>
              <a:t>Data Structures</a:t>
            </a:r>
          </a:p>
          <a:p>
            <a:pPr lvl="1"/>
            <a:r>
              <a:rPr lang="en-US" altLang="zh-CN" sz="2000" dirty="0"/>
              <a:t>Algorithms</a:t>
            </a:r>
          </a:p>
          <a:p>
            <a:pPr lvl="1"/>
            <a:r>
              <a:rPr lang="en-US" altLang="zh-CN" sz="2000" dirty="0"/>
              <a:t>Software Engineering</a:t>
            </a:r>
          </a:p>
          <a:p>
            <a:pPr lvl="1"/>
            <a:r>
              <a:rPr lang="en-US" altLang="zh-CN" sz="2000" dirty="0"/>
              <a:t>Parallel/Distributed/Cloud Computing</a:t>
            </a:r>
          </a:p>
          <a:p>
            <a:pPr lvl="1"/>
            <a:r>
              <a:rPr lang="en-US" altLang="zh-CN" sz="2000" dirty="0"/>
              <a:t>Mobile Computing, Web Computing, etc.</a:t>
            </a:r>
          </a:p>
          <a:p>
            <a:pPr lvl="1"/>
            <a:r>
              <a:rPr lang="en-US" altLang="zh-CN" sz="2000" dirty="0"/>
              <a:t>Programming Languages</a:t>
            </a:r>
          </a:p>
          <a:p>
            <a:pPr lvl="1"/>
            <a:r>
              <a:rPr lang="en-US" altLang="zh-CN" sz="2000" dirty="0"/>
              <a:t>Compilers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24768" y="2618257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Programming I</a:t>
            </a:r>
            <a:endParaRPr lang="zh-CN" altLang="en-US" sz="2000" dirty="0"/>
          </a:p>
        </p:txBody>
      </p:sp>
      <p:sp>
        <p:nvSpPr>
          <p:cNvPr id="7" name="Right Brace 6"/>
          <p:cNvSpPr/>
          <p:nvPr/>
        </p:nvSpPr>
        <p:spPr bwMode="auto">
          <a:xfrm>
            <a:off x="5997896" y="3343246"/>
            <a:ext cx="180000" cy="3600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4768" y="3323191"/>
            <a:ext cx="1980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Programming II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6006000" y="2638312"/>
            <a:ext cx="180000" cy="3600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charset="0"/>
            </a:endParaRPr>
          </a:p>
        </p:txBody>
      </p:sp>
      <p:sp>
        <p:nvSpPr>
          <p:cNvPr id="9" name="Right Brace 9"/>
          <p:cNvSpPr/>
          <p:nvPr/>
        </p:nvSpPr>
        <p:spPr bwMode="auto">
          <a:xfrm>
            <a:off x="4724400" y="4114800"/>
            <a:ext cx="180000" cy="3600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8038" y="4094745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Algorithms + Data Structures = Programs</a:t>
            </a:r>
            <a:endParaRPr lang="zh-CN" altLang="en-US" sz="2000" dirty="0"/>
          </a:p>
        </p:txBody>
      </p:sp>
      <p:sp>
        <p:nvSpPr>
          <p:cNvPr id="11" name="Right Brace 9"/>
          <p:cNvSpPr/>
          <p:nvPr/>
        </p:nvSpPr>
        <p:spPr bwMode="auto">
          <a:xfrm>
            <a:off x="5715000" y="5944545"/>
            <a:ext cx="180000" cy="3600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charset="0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5997896" y="5924490"/>
            <a:ext cx="442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Strongly related, more theoretical aspects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21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Core concepts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9906000" cy="4953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/>
              <a:t>Abstraction</a:t>
            </a:r>
            <a:r>
              <a:rPr lang="en-US" altLang="zh-CN" sz="2400" dirty="0"/>
              <a:t> Learn a variety of abstract data types that will prove to be enormously valuable as you write programs.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/>
              <a:t>Recursion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Recursion</a:t>
            </a:r>
            <a:r>
              <a:rPr lang="en-US" altLang="zh-CN" sz="2400" dirty="0"/>
              <a:t> is an enormously powerful technique that enables you to solve complex problems that you would never be able to solve without it.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/>
              <a:t>Representation and algorithmic efficiency</a:t>
            </a:r>
            <a:r>
              <a:rPr lang="en-US" altLang="zh-CN" sz="2400" dirty="0"/>
              <a:t> Different algorithms can vary enormously in terms of the amount of time and space required to solve a particular problem.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Object-oriented programming</a:t>
            </a:r>
            <a:r>
              <a:rPr lang="en-US" altLang="zh-CN" sz="2400" dirty="0">
                <a:solidFill>
                  <a:srgbClr val="000000"/>
                </a:solidFill>
              </a:rPr>
              <a:t> Encapsulation, inheritance, polymorphism.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Programming paradigm</a:t>
            </a:r>
            <a:r>
              <a:rPr lang="en-US" altLang="zh-CN" sz="2400" dirty="0">
                <a:solidFill>
                  <a:srgbClr val="000000"/>
                </a:solidFill>
              </a:rPr>
              <a:t> A set of programming principles, following which makes a paradigm the best for a certain kind of problem.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8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Syllabus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828800"/>
            <a:ext cx="9525000" cy="4800600"/>
          </a:xfrm>
        </p:spPr>
        <p:txBody>
          <a:bodyPr/>
          <a:lstStyle/>
          <a:p>
            <a:pPr lvl="0"/>
            <a:r>
              <a:rPr lang="en-US" altLang="zh-CN" sz="2400" dirty="0"/>
              <a:t>An </a:t>
            </a:r>
            <a:r>
              <a:rPr lang="en-GB" altLang="zh-CN" sz="2400" dirty="0"/>
              <a:t>overview of the C++ programming language</a:t>
            </a:r>
            <a:endParaRPr lang="zh-CN" altLang="zh-CN" sz="2400" dirty="0"/>
          </a:p>
          <a:p>
            <a:pPr lvl="0"/>
            <a:r>
              <a:rPr lang="en-GB" altLang="zh-CN" sz="2400" dirty="0"/>
              <a:t>Programming basics: functions, libraries, strings, streams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collections</a:t>
            </a:r>
            <a:endParaRPr lang="zh-CN" altLang="zh-CN" sz="2400" dirty="0"/>
          </a:p>
          <a:p>
            <a:pPr lvl="0"/>
            <a:r>
              <a:rPr lang="en-GB" altLang="zh-CN" sz="2400" dirty="0"/>
              <a:t>Object-oriented programming: objects, classes, inheritance</a:t>
            </a:r>
            <a:endParaRPr lang="zh-CN" altLang="zh-CN" sz="2400" dirty="0"/>
          </a:p>
          <a:p>
            <a:pPr lvl="0"/>
            <a:r>
              <a:rPr lang="en-GB" altLang="zh-CN" sz="2400" dirty="0"/>
              <a:t>Recursion</a:t>
            </a:r>
            <a:endParaRPr lang="zh-CN" altLang="zh-CN" sz="2400" dirty="0"/>
          </a:p>
          <a:p>
            <a:r>
              <a:rPr lang="en-GB" altLang="zh-CN" sz="2400" dirty="0"/>
              <a:t>The C++ memory model: pointers, arrays, dynamic memory management</a:t>
            </a:r>
            <a:endParaRPr lang="zh-CN" altLang="zh-CN" sz="2400" dirty="0"/>
          </a:p>
          <a:p>
            <a:pPr lvl="0"/>
            <a:r>
              <a:rPr lang="en-GB" altLang="zh-CN" sz="2400" dirty="0"/>
              <a:t>Algorithmic analysis, efficiency and representation</a:t>
            </a:r>
            <a:endParaRPr lang="zh-CN" altLang="zh-CN" sz="2400" dirty="0"/>
          </a:p>
          <a:p>
            <a:pPr lvl="0"/>
            <a:r>
              <a:rPr lang="en-GB" altLang="zh-CN" sz="2400" dirty="0"/>
              <a:t>Linear structures: stacks, queues, vectors</a:t>
            </a:r>
            <a:endParaRPr lang="zh-CN" altLang="zh-CN" sz="2400" dirty="0"/>
          </a:p>
          <a:p>
            <a:pPr lvl="0"/>
            <a:r>
              <a:rPr lang="en-GB" altLang="zh-CN" sz="2400" dirty="0"/>
              <a:t>Advanced structures: maps, trees, sets, graphs</a:t>
            </a:r>
            <a:endParaRPr lang="zh-CN" altLang="zh-CN" sz="2400" dirty="0"/>
          </a:p>
          <a:p>
            <a:pPr lvl="0"/>
            <a:r>
              <a:rPr lang="en-US" altLang="zh-CN" sz="2400" dirty="0"/>
              <a:t>Programming paradigms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567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8153400" cy="1143000"/>
          </a:xfrm>
        </p:spPr>
        <p:txBody>
          <a:bodyPr/>
          <a:lstStyle/>
          <a:p>
            <a:pPr algn="l"/>
            <a:r>
              <a:rPr lang="en-US" altLang="zh-CN" sz="4000" dirty="0"/>
              <a:t>What? Teaching plan</a:t>
            </a:r>
            <a:endParaRPr lang="zh-CN" altLang="en-US" sz="40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24081"/>
              </p:ext>
            </p:extLst>
          </p:nvPr>
        </p:nvGraphicFramePr>
        <p:xfrm>
          <a:off x="1828800" y="990605"/>
          <a:ext cx="8534400" cy="5715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59239507"/>
                    </a:ext>
                  </a:extLst>
                </a:gridCol>
                <a:gridCol w="4715186">
                  <a:extLst>
                    <a:ext uri="{9D8B030D-6E8A-4147-A177-3AD203B41FA5}">
                      <a16:colId xmlns:a16="http://schemas.microsoft.com/office/drawing/2014/main" val="519682009"/>
                    </a:ext>
                  </a:extLst>
                </a:gridCol>
                <a:gridCol w="2600014">
                  <a:extLst>
                    <a:ext uri="{9D8B030D-6E8A-4147-A177-3AD203B41FA5}">
                      <a16:colId xmlns:a16="http://schemas.microsoft.com/office/drawing/2014/main" val="3297228710"/>
                    </a:ext>
                  </a:extLst>
                </a:gridCol>
              </a:tblGrid>
              <a:tr h="3361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Week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Content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Activity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54457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1/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~1/1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Course Introduction and an overview of C++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184914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1/16~1/18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Functions and libraries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Add and drop due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640505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1/23~1/25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Strings and streams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Assignment 1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3611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2/20~2/22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Collections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Assignment 1 due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61689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2/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Object-oriented programming I: classes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257620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3/6~3/8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Recursion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620425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3/13~3/15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Algorithmic Analysis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Project proposal due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9363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3/20~3/22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Midterm exam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Proposal Presentation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70043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3/27~3/29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C++ memory model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Assignment 2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434237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4/3~4/5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Efficiency and representation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PMingLiU" panose="02020500000000000000"/>
                          <a:cs typeface="+mn-cs"/>
                        </a:rPr>
                        <a:t>Assignment 2 due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46902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4/10~4/12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Linear structures: stacks, queues, vectors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78010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4/17~4/19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Advanced structures I: maps, trees, sets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07293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4/24~4/26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Advanced structures II: graphs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4925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5/1~5/3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Object-oriented programming II: inheritance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Assignment 3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3903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5/8~5/10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</a:t>
                      </a:r>
                      <a:r>
                        <a:rPr lang="en-GB" sz="20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rogramming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paradigms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Assignment 3 due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35197"/>
                  </a:ext>
                </a:extLst>
              </a:tr>
              <a:tr h="336177">
                <a:tc>
                  <a:txBody>
                    <a:bodyPr/>
                    <a:lstStyle/>
                    <a:p>
                      <a:r>
                        <a:rPr lang="en-US" sz="2000" dirty="0"/>
                        <a:t>5/14~5/18</a:t>
                      </a: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Final exam</a:t>
                      </a:r>
                      <a:endParaRPr 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/>
                        </a:rPr>
                        <a:t>Project and report due</a:t>
                      </a:r>
                      <a:endParaRPr lang="zh-CN" altLang="zh-CN" sz="20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panose="02020500000000000000"/>
                      </a:endParaRPr>
                    </a:p>
                  </a:txBody>
                  <a:tcPr marL="7200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3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1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Activities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981200"/>
            <a:ext cx="10363200" cy="4572000"/>
          </a:xfrm>
        </p:spPr>
        <p:txBody>
          <a:bodyPr/>
          <a:lstStyle/>
          <a:p>
            <a:r>
              <a:rPr lang="en-US" altLang="zh-CN" sz="2800" dirty="0"/>
              <a:t>Three sets of programming assignments</a:t>
            </a:r>
          </a:p>
          <a:p>
            <a:pPr lvl="1"/>
            <a:r>
              <a:rPr lang="en-US" altLang="zh-CN" sz="2400" dirty="0"/>
              <a:t>Normally posted on Fridays, and due a week later.</a:t>
            </a:r>
          </a:p>
          <a:p>
            <a:r>
              <a:rPr lang="en-US" altLang="zh-CN" sz="2800" dirty="0"/>
              <a:t>Project</a:t>
            </a:r>
          </a:p>
          <a:p>
            <a:pPr lvl="1"/>
            <a:r>
              <a:rPr lang="en-US" altLang="zh-CN" sz="2400" dirty="0"/>
              <a:t>Groups of 4~6 students, teaming up by yourselves.</a:t>
            </a:r>
          </a:p>
          <a:p>
            <a:pPr lvl="1"/>
            <a:r>
              <a:rPr lang="en-US" altLang="zh-CN" sz="2400" dirty="0"/>
              <a:t>Project proposal due on the Friday before the midterm exam week.</a:t>
            </a:r>
          </a:p>
          <a:p>
            <a:pPr lvl="1"/>
            <a:r>
              <a:rPr lang="en-US" altLang="zh-CN" sz="2400" dirty="0"/>
              <a:t>Project proposal presentation is the midterm exam.</a:t>
            </a:r>
          </a:p>
          <a:p>
            <a:pPr lvl="1"/>
            <a:r>
              <a:rPr lang="en-US" altLang="zh-CN" sz="2400" dirty="0"/>
              <a:t>Project code and report due on the Friday of the final exam week.</a:t>
            </a:r>
          </a:p>
          <a:p>
            <a:r>
              <a:rPr lang="en-US" altLang="zh-CN" sz="2800" dirty="0"/>
              <a:t>Written exam in the final exam week</a:t>
            </a:r>
          </a:p>
        </p:txBody>
      </p:sp>
    </p:spTree>
    <p:extLst>
      <p:ext uri="{BB962C8B-B14F-4D97-AF65-F5344CB8AC3E}">
        <p14:creationId xmlns:p14="http://schemas.microsoft.com/office/powerpoint/2010/main" val="40611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2057400"/>
            <a:ext cx="9982200" cy="4038600"/>
          </a:xfrm>
        </p:spPr>
        <p:txBody>
          <a:bodyPr/>
          <a:lstStyle/>
          <a:p>
            <a:r>
              <a:rPr lang="en-US" altLang="zh-CN" sz="2800" dirty="0"/>
              <a:t>Textbook:</a:t>
            </a:r>
          </a:p>
          <a:p>
            <a:pPr marL="0" indent="0">
              <a:buNone/>
            </a:pPr>
            <a:r>
              <a:rPr lang="en-GB" altLang="zh-CN" sz="2800" i="1" dirty="0"/>
              <a:t>Programming Abstractions in C++</a:t>
            </a:r>
            <a:r>
              <a:rPr lang="en-GB" altLang="zh-CN" sz="2800" dirty="0"/>
              <a:t>,</a:t>
            </a:r>
          </a:p>
          <a:p>
            <a:pPr marL="0" indent="0">
              <a:buNone/>
            </a:pPr>
            <a:r>
              <a:rPr lang="en-GB" altLang="zh-CN" sz="2800" dirty="0"/>
              <a:t>Eric Roberts, Pearson.</a:t>
            </a:r>
          </a:p>
          <a:p>
            <a:r>
              <a:rPr lang="en-GB" altLang="zh-CN" sz="2800" dirty="0"/>
              <a:t>The author’s course reader: </a:t>
            </a:r>
            <a:r>
              <a:rPr lang="en-US" altLang="zh-CN" sz="2800" dirty="0">
                <a:solidFill>
                  <a:srgbClr val="FF0000"/>
                </a:solidFill>
              </a:rPr>
              <a:t>Read it!</a:t>
            </a:r>
            <a:endParaRPr lang="en-GB" altLang="zh-CN" sz="2800" dirty="0">
              <a:hlinkClick r:id="rId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2060"/>
                </a:solidFill>
                <a:hlinkClick r:id="rId2"/>
              </a:rPr>
              <a:t>http</a:t>
            </a:r>
            <a:r>
              <a:rPr lang="en-US" altLang="zh-CN" sz="2000" dirty="0">
                <a:solidFill>
                  <a:srgbClr val="002060"/>
                </a:solidFill>
                <a:hlinkClick r:id="rId2"/>
              </a:rPr>
              <a:t>://cs.stanford.edu/people/eroberts/courses/cs106b/materials/CS106BX-Reader.pdf</a:t>
            </a:r>
            <a:endParaRPr lang="en-US" altLang="zh-CN" sz="2000" dirty="0">
              <a:solidFill>
                <a:srgbClr val="002060"/>
              </a:solidFill>
            </a:endParaRPr>
          </a:p>
          <a:p>
            <a:r>
              <a:rPr lang="en-US" altLang="zh-CN" sz="2800" dirty="0"/>
              <a:t>All lecture notes and sample code used in classes will be provided to the students via </a:t>
            </a:r>
            <a:r>
              <a:rPr lang="en-US" altLang="zh-CN" sz="2800" dirty="0" smtClean="0">
                <a:solidFill>
                  <a:srgbClr val="FF0000"/>
                </a:solidFill>
              </a:rPr>
              <a:t>Blackboard</a:t>
            </a:r>
            <a:r>
              <a:rPr lang="en-US" altLang="zh-CN" sz="2800" dirty="0" smtClean="0"/>
              <a:t> (</a:t>
            </a:r>
            <a:r>
              <a:rPr lang="en-US" altLang="zh-CN" sz="2800" dirty="0">
                <a:hlinkClick r:id="rId3"/>
              </a:rPr>
              <a:t>https://bb.cuhk.edu.cn/</a:t>
            </a:r>
            <a:r>
              <a:rPr lang="en-US" altLang="zh-CN" sz="2800" dirty="0"/>
              <a:t>), normally uploaded on Fridays, with preview material for the next week</a:t>
            </a:r>
            <a:r>
              <a:rPr lang="en-US" altLang="zh-CN" sz="2800" dirty="0" smtClean="0"/>
              <a:t>.</a:t>
            </a:r>
          </a:p>
          <a:p>
            <a:r>
              <a:rPr lang="en-US" altLang="zh-CN" sz="2800" dirty="0" smtClean="0"/>
              <a:t>Remember to check BB or your email for </a:t>
            </a:r>
            <a:r>
              <a:rPr lang="en-US" altLang="zh-CN" sz="2800" smtClean="0"/>
              <a:t>official announcements!</a:t>
            </a: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0" y="0"/>
            <a:ext cx="3308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1" y="1543714"/>
            <a:ext cx="11047618" cy="531428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9067800" cy="1143000"/>
          </a:xfrm>
        </p:spPr>
        <p:txBody>
          <a:bodyPr/>
          <a:lstStyle/>
          <a:p>
            <a:pPr algn="l"/>
            <a:r>
              <a:rPr lang="en-US" altLang="zh-CN" sz="4000" dirty="0"/>
              <a:t>Why? … do we learn computer science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144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Why? Age of AI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A new boom in Artificial Intelligence (AI), thanks to</a:t>
            </a:r>
          </a:p>
          <a:p>
            <a:pPr lvl="1"/>
            <a:r>
              <a:rPr lang="en-US" altLang="zh-CN" dirty="0"/>
              <a:t>Big data</a:t>
            </a:r>
          </a:p>
          <a:p>
            <a:pPr lvl="1"/>
            <a:r>
              <a:rPr lang="en-US" altLang="zh-CN" dirty="0"/>
              <a:t>Cloud computing</a:t>
            </a:r>
          </a:p>
          <a:p>
            <a:pPr lvl="1"/>
            <a:r>
              <a:rPr lang="en-US" altLang="zh-CN" dirty="0"/>
              <a:t>Deep learning</a:t>
            </a:r>
          </a:p>
          <a:p>
            <a:r>
              <a:rPr lang="en-US" altLang="zh-CN" sz="2800" dirty="0"/>
              <a:t>Mobile internet boom</a:t>
            </a:r>
          </a:p>
          <a:p>
            <a:pPr lvl="1"/>
            <a:r>
              <a:rPr lang="en-US" altLang="zh-CN" dirty="0"/>
              <a:t>Smartphones</a:t>
            </a:r>
          </a:p>
          <a:p>
            <a:pPr lvl="1"/>
            <a:r>
              <a:rPr lang="en-US" altLang="zh-CN" dirty="0"/>
              <a:t>Wireless communication</a:t>
            </a:r>
          </a:p>
          <a:p>
            <a:pPr lvl="1"/>
            <a:r>
              <a:rPr lang="en-US" altLang="zh-CN" dirty="0"/>
              <a:t>Cloud computing &amp; storage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69721"/>
            <a:ext cx="54292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676405"/>
            <a:ext cx="7143750" cy="5014913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9067800" cy="1143000"/>
          </a:xfrm>
        </p:spPr>
        <p:txBody>
          <a:bodyPr/>
          <a:lstStyle/>
          <a:p>
            <a:pPr algn="l"/>
            <a:r>
              <a:rPr lang="en-US" altLang="zh-CN" sz="4000" dirty="0"/>
              <a:t>Why? Age of AI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596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Lecture 0: Introduction to CSC3002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10363200" cy="4343400"/>
          </a:xfrm>
        </p:spPr>
        <p:txBody>
          <a:bodyPr/>
          <a:lstStyle/>
          <a:p>
            <a:r>
              <a:rPr lang="en-US" altLang="zh-CN" sz="2400" u="sng" kern="1200" dirty="0">
                <a:latin typeface="Times New Roman" charset="0"/>
                <a:hlinkClick r:id="rId3" action="ppaction://hlinksldjump"/>
              </a:rPr>
              <a:t>Who?</a:t>
            </a:r>
            <a:endParaRPr lang="en-US" altLang="zh-CN" sz="2400" u="sng" kern="1200" dirty="0">
              <a:latin typeface="Times New Roman" charset="0"/>
            </a:endParaRPr>
          </a:p>
          <a:p>
            <a:r>
              <a:rPr lang="en-US" altLang="zh-CN" sz="2400" dirty="0">
                <a:hlinkClick r:id="rId4" action="ppaction://hlinksldjump"/>
              </a:rPr>
              <a:t>When?</a:t>
            </a:r>
            <a:endParaRPr lang="en-US" altLang="zh-CN" sz="2400" dirty="0"/>
          </a:p>
          <a:p>
            <a:r>
              <a:rPr lang="en-US" altLang="zh-CN" sz="2400" dirty="0">
                <a:hlinkClick r:id="rId4" action="ppaction://hlinksldjump"/>
              </a:rPr>
              <a:t>Where?</a:t>
            </a:r>
            <a:endParaRPr lang="en-US" altLang="zh-CN" sz="2400" dirty="0"/>
          </a:p>
          <a:p>
            <a:r>
              <a:rPr lang="en-US" altLang="zh-CN" sz="2400" dirty="0">
                <a:hlinkClick r:id="rId5" action="ppaction://hlinksldjump"/>
              </a:rPr>
              <a:t>What?</a:t>
            </a:r>
            <a:endParaRPr lang="en-US" altLang="zh-CN" sz="2400" dirty="0"/>
          </a:p>
          <a:p>
            <a:r>
              <a:rPr lang="en-US" altLang="zh-CN" sz="2400" dirty="0">
                <a:hlinkClick r:id="rId6" action="ppaction://hlinksldjump"/>
              </a:rPr>
              <a:t>Why?</a:t>
            </a:r>
            <a:endParaRPr lang="en-US" altLang="zh-CN" sz="2400" dirty="0"/>
          </a:p>
          <a:p>
            <a:r>
              <a:rPr lang="en-US" altLang="zh-CN" sz="2400" dirty="0">
                <a:hlinkClick r:id="rId7" action="ppaction://hlinksldjump"/>
              </a:rPr>
              <a:t>How?</a:t>
            </a:r>
            <a:endParaRPr lang="en-US" altLang="zh-CN" sz="2400" dirty="0"/>
          </a:p>
          <a:p>
            <a:r>
              <a:rPr lang="en-US" altLang="zh-CN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214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Why? … do we learn programming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Programming is just generally awesome</a:t>
            </a:r>
          </a:p>
          <a:p>
            <a:pPr marL="0" indent="0" algn="r">
              <a:buNone/>
            </a:pPr>
            <a:r>
              <a:rPr lang="en-US" altLang="zh-CN" sz="2800" dirty="0"/>
              <a:t>-- Julie </a:t>
            </a:r>
            <a:r>
              <a:rPr lang="en-US" altLang="zh-CN" sz="2800" dirty="0" err="1"/>
              <a:t>Zelenski@Stanford</a:t>
            </a:r>
            <a:endParaRPr lang="en-US" altLang="zh-CN" sz="2800" dirty="0"/>
          </a:p>
          <a:p>
            <a:pPr lvl="1"/>
            <a:r>
              <a:rPr lang="en-US" altLang="zh-CN" dirty="0"/>
              <a:t>Learn relatively small set of fundamentals, but infinitely combinable to solve all sorts of problems</a:t>
            </a:r>
          </a:p>
          <a:p>
            <a:pPr lvl="1"/>
            <a:r>
              <a:rPr lang="en-US" altLang="zh-CN" dirty="0"/>
              <a:t>Build impressive things that you can be proud of</a:t>
            </a:r>
          </a:p>
          <a:p>
            <a:pPr lvl="1"/>
            <a:r>
              <a:rPr lang="en-US" altLang="zh-CN" dirty="0"/>
              <a:t>Nothing more satisfying than finding and fixing that last bug</a:t>
            </a:r>
          </a:p>
        </p:txBody>
      </p:sp>
      <p:pic>
        <p:nvPicPr>
          <p:cNvPr id="5" name="Picture 31" descr="BlueBugTr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4114800"/>
            <a:ext cx="874543" cy="946912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 bwMode="auto">
          <a:xfrm>
            <a:off x="9220200" y="4724400"/>
            <a:ext cx="6096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Why? … do we learn programming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981200"/>
            <a:ext cx="10591800" cy="4114800"/>
          </a:xfrm>
        </p:spPr>
        <p:txBody>
          <a:bodyPr/>
          <a:lstStyle/>
          <a:p>
            <a:r>
              <a:rPr lang="en-US" altLang="zh-CN" sz="2800" dirty="0"/>
              <a:t>Former President Obama announces computer science for all initiative</a:t>
            </a:r>
          </a:p>
          <a:p>
            <a:pPr marL="0" indent="0">
              <a:buNone/>
            </a:pPr>
            <a:r>
              <a:rPr lang="en-US" altLang="zh-CN" sz="2400" i="1" dirty="0"/>
              <a:t>“In the coming years, we should build on that progress, by … offering every student the hands-on computer science and math classes that make them job-ready on day one.”</a:t>
            </a:r>
            <a:endParaRPr lang="en-US" altLang="zh-CN" sz="2400" dirty="0"/>
          </a:p>
          <a:p>
            <a:pPr marL="0" indent="0" algn="r">
              <a:buNone/>
            </a:pPr>
            <a:r>
              <a:rPr lang="en-US" altLang="zh-CN" sz="2400" dirty="0"/>
              <a:t>—</a:t>
            </a:r>
            <a:r>
              <a:rPr lang="en-US" altLang="zh-CN" sz="2400" i="1" dirty="0"/>
              <a:t>President Obama, 2016 State of the Union Address</a:t>
            </a:r>
          </a:p>
          <a:p>
            <a:r>
              <a:rPr lang="en-US" altLang="zh-CN" sz="2800" dirty="0"/>
              <a:t>Obama becomes first US president to write a computer program.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48200"/>
            <a:ext cx="2948940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Why? … do we learn programming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In the eastern world…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A4E85C-0480-4E58-BA25-7E9FB1B5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514605"/>
            <a:ext cx="6172200" cy="42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7DF7C7-9B25-4E98-B294-7C137DFF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9144000" cy="51435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35C4B4D-EC01-410B-BE75-AA1AE867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algn="l"/>
            <a:r>
              <a:rPr lang="en-US" altLang="zh-CN" sz="4000" dirty="0"/>
              <a:t>Why? … do we learn programming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9D16AD-E68F-4E5C-9C12-EF61FB26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3771900"/>
            <a:ext cx="3086100" cy="3086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2E65D5-54DA-4945-9741-203D3E080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3648075"/>
            <a:ext cx="3848100" cy="3209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04E852-8589-4502-8122-A1003DC95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2786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Why? … do we learn C++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E71216-E8B9-496D-AB9E-E2FA4982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7670959" cy="46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119E5E-08C0-4399-AEDA-242B53D9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26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" y="5984969"/>
            <a:ext cx="1089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The TIOBE Programming Community index is an indicator of the popularity of programming languages.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ratings are based on the number of skilled engineers world-wide, courses and third party vendors.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107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109" y="0"/>
            <a:ext cx="629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879478" y="0"/>
            <a:ext cx="8433044" cy="6858000"/>
            <a:chOff x="355478" y="0"/>
            <a:chExt cx="843304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78" y="0"/>
              <a:ext cx="8433044" cy="685800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4005944" y="2253344"/>
              <a:ext cx="1023256" cy="246221"/>
            </a:xfrm>
            <a:prstGeom prst="rect">
              <a:avLst/>
            </a:prstGeom>
            <a:solidFill>
              <a:srgbClr val="CAF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/>
                  </a:solidFill>
                  <a:latin typeface="等线 Light" panose="02010600030101010101" pitchFamily="2" charset="-122"/>
                  <a:ea typeface="等线 Light" panose="02010600030101010101" pitchFamily="2" charset="-122"/>
                  <a:cs typeface="Tahoma" panose="020B0604030504040204" pitchFamily="34" charset="0"/>
                </a:rPr>
                <a:t>Systems are</a:t>
              </a:r>
              <a:endParaRPr lang="zh-CN" altLang="en-US" sz="1600" b="1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ahoma" panose="020B060403050404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2376454"/>
            <a:ext cx="18764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C++ </a:t>
            </a:r>
            <a:r>
              <a:rPr lang="en-US" sz="4000" i="1" dirty="0">
                <a:solidFill>
                  <a:srgbClr val="FF0000"/>
                </a:solidFill>
              </a:rPr>
              <a:t>vs.</a:t>
            </a:r>
            <a:r>
              <a:rPr lang="en-US" sz="4000" dirty="0">
                <a:solidFill>
                  <a:srgbClr val="FF0000"/>
                </a:solidFill>
              </a:rPr>
              <a:t> Python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58017"/>
              </p:ext>
            </p:extLst>
          </p:nvPr>
        </p:nvGraphicFramePr>
        <p:xfrm>
          <a:off x="876300" y="1371600"/>
          <a:ext cx="10439400" cy="47977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316521969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688532590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1786208584"/>
                    </a:ext>
                  </a:extLst>
                </a:gridCol>
              </a:tblGrid>
              <a:tr h="591901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C++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Python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511544"/>
                  </a:ext>
                </a:extLst>
              </a:tr>
              <a:tr h="65271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Execution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Compiled and linked into an executable.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Interpreted and executed by an engine.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483330"/>
                  </a:ext>
                </a:extLst>
              </a:tr>
              <a:tr h="77569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Memory Management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Requires much more attention to bookkeeping and storage details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Nearly no attention to be paid to memory management.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9268148"/>
                  </a:ext>
                </a:extLst>
              </a:tr>
              <a:tr h="932447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Types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Explicitly declared, bound to names, checked at compile time, and strict until they're not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Bound to values, checked at run time, and are not so easily subverted, an order of magnitude simpler. 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0497319"/>
                  </a:ext>
                </a:extLst>
              </a:tr>
              <a:tr h="177165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Language Complexity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Complex </a:t>
                      </a:r>
                      <a:r>
                        <a:rPr lang="en-US" altLang="zh-CN" sz="2000"/>
                        <a:t>and full-featured. </a:t>
                      </a:r>
                      <a:r>
                        <a:rPr lang="en-US" altLang="zh-CN" sz="2000" dirty="0"/>
                        <a:t>C++ tries to give you every language feature under the sun while at the same time never (forcibly) abstracting anything away that could potentially affect performance.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Simple. Python tries to give you only one or a few ways to do things, and those ways are designed to be simple, even at the cost of some language power or running efficiency.</a:t>
                      </a:r>
                      <a:endParaRPr lang="zh-CN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573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981200"/>
            <a:ext cx="9144000" cy="4114800"/>
          </a:xfrm>
        </p:spPr>
        <p:txBody>
          <a:bodyPr/>
          <a:lstStyle/>
          <a:p>
            <a:r>
              <a:rPr lang="en-US" altLang="zh-CN" sz="2400" dirty="0"/>
              <a:t>“We Learn . . .</a:t>
            </a:r>
            <a:br>
              <a:rPr lang="en-US" altLang="zh-CN" sz="2400" dirty="0"/>
            </a:br>
            <a:r>
              <a:rPr lang="en-US" altLang="zh-CN" sz="2400" dirty="0"/>
              <a:t>10% of what we read</a:t>
            </a:r>
            <a:br>
              <a:rPr lang="en-US" altLang="zh-CN" sz="2400" dirty="0"/>
            </a:br>
            <a:r>
              <a:rPr lang="en-US" altLang="zh-CN" sz="2400" dirty="0"/>
              <a:t>20% of what we hear</a:t>
            </a:r>
            <a:br>
              <a:rPr lang="en-US" altLang="zh-CN" sz="2400" dirty="0"/>
            </a:br>
            <a:r>
              <a:rPr lang="en-US" altLang="zh-CN" sz="2400" dirty="0"/>
              <a:t>30% of what we see</a:t>
            </a:r>
            <a:br>
              <a:rPr lang="en-US" altLang="zh-CN" sz="2400" dirty="0"/>
            </a:br>
            <a:r>
              <a:rPr lang="en-US" altLang="zh-CN" sz="2400" dirty="0"/>
              <a:t>50% of what we both hear and see</a:t>
            </a:r>
            <a:br>
              <a:rPr lang="en-US" altLang="zh-CN" sz="2400" dirty="0"/>
            </a:br>
            <a:r>
              <a:rPr lang="en-US" altLang="zh-CN" sz="2400" dirty="0"/>
              <a:t>70% of what we discuss</a:t>
            </a:r>
            <a:br>
              <a:rPr lang="en-US" altLang="zh-CN" sz="2400" dirty="0"/>
            </a:br>
            <a:r>
              <a:rPr lang="en-US" altLang="zh-CN" sz="2400" dirty="0"/>
              <a:t>80% of what we experience</a:t>
            </a:r>
            <a:br>
              <a:rPr lang="en-US" altLang="zh-CN" sz="2400" dirty="0"/>
            </a:br>
            <a:r>
              <a:rPr lang="en-US" altLang="zh-CN" sz="2400" dirty="0"/>
              <a:t>95% of what we teach others.”</a:t>
            </a:r>
          </a:p>
          <a:p>
            <a:pPr marL="0" indent="0" algn="r">
              <a:buNone/>
            </a:pPr>
            <a:r>
              <a:rPr lang="en-US" altLang="zh-CN" sz="2400" dirty="0"/>
              <a:t>-- William </a:t>
            </a:r>
            <a:r>
              <a:rPr lang="en-US" altLang="zh-CN" sz="2400" dirty="0" err="1"/>
              <a:t>Glasser</a:t>
            </a:r>
            <a:endParaRPr lang="en-US" altLang="zh-CN" sz="2400" dirty="0"/>
          </a:p>
          <a:p>
            <a:pPr marL="0" indent="0" algn="r">
              <a:buNone/>
            </a:pPr>
            <a:r>
              <a:rPr lang="en-US" altLang="zh-CN" sz="2400" dirty="0"/>
              <a:t>(May 11, 1925 – August 23, 2013)</a:t>
            </a:r>
          </a:p>
          <a:p>
            <a:pPr marL="0" indent="0" algn="r">
              <a:buNone/>
            </a:pPr>
            <a:r>
              <a:rPr lang="en-US" altLang="zh-CN" sz="2400" dirty="0"/>
              <a:t>American psychiatrist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1524000"/>
            <a:ext cx="2781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Who?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9067800" cy="4800600"/>
          </a:xfrm>
        </p:spPr>
        <p:txBody>
          <a:bodyPr/>
          <a:lstStyle/>
          <a:p>
            <a:r>
              <a:rPr lang="en-US" altLang="zh-CN" sz="2400" dirty="0"/>
              <a:t>Who are teaching this course?</a:t>
            </a:r>
          </a:p>
          <a:p>
            <a:pPr lvl="1"/>
            <a:r>
              <a:rPr lang="en-US" altLang="zh-CN" sz="2400" dirty="0"/>
              <a:t>Instructor: Prof. HUANG, Rui (</a:t>
            </a:r>
            <a:r>
              <a:rPr lang="en-US" altLang="zh-CN" sz="2400" dirty="0" smtClean="0">
                <a:hlinkClick r:id="rId3"/>
              </a:rPr>
              <a:t>ruihuang@cuhk.edu.cn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408 </a:t>
            </a:r>
            <a:r>
              <a:rPr lang="en-US" altLang="zh-CN" sz="2400" dirty="0" err="1" smtClean="0"/>
              <a:t>Chengdao</a:t>
            </a:r>
            <a:r>
              <a:rPr lang="en-US" altLang="zh-CN" sz="2400" dirty="0" smtClean="0"/>
              <a:t> Bldg., </a:t>
            </a:r>
            <a:r>
              <a:rPr lang="en-US" altLang="zh-CN" sz="2400" dirty="0"/>
              <a:t>84273856</a:t>
            </a:r>
          </a:p>
          <a:p>
            <a:pPr lvl="1"/>
            <a:r>
              <a:rPr lang="en-US" altLang="zh-CN" sz="2400" dirty="0"/>
              <a:t>TAs:</a:t>
            </a:r>
          </a:p>
          <a:p>
            <a:pPr lvl="2"/>
            <a:r>
              <a:rPr lang="en-US" altLang="zh-CN" dirty="0"/>
              <a:t>WANG, </a:t>
            </a:r>
            <a:r>
              <a:rPr lang="en-US" altLang="zh-CN" dirty="0" err="1"/>
              <a:t>Shuai</a:t>
            </a:r>
            <a:r>
              <a:rPr lang="en-US" altLang="zh-CN" dirty="0"/>
              <a:t> (</a:t>
            </a:r>
            <a:r>
              <a:rPr lang="en-US" altLang="zh-CN" dirty="0">
                <a:hlinkClick r:id="rId4"/>
              </a:rPr>
              <a:t>216019013@link.cuhk.edu.cn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ZHU, </a:t>
            </a:r>
            <a:r>
              <a:rPr lang="en-US" altLang="zh-CN" dirty="0" err="1"/>
              <a:t>Minghe</a:t>
            </a:r>
            <a:r>
              <a:rPr lang="en-US" altLang="zh-CN" dirty="0"/>
              <a:t> (</a:t>
            </a:r>
            <a:r>
              <a:rPr lang="en-US" altLang="zh-CN" dirty="0">
                <a:hlinkClick r:id="rId5"/>
              </a:rPr>
              <a:t>217019020@link.cuhk.edu.cn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SUN, </a:t>
            </a:r>
            <a:r>
              <a:rPr lang="en-US" altLang="zh-CN" dirty="0" err="1"/>
              <a:t>Qinbo</a:t>
            </a:r>
            <a:r>
              <a:rPr lang="en-US" altLang="zh-CN" dirty="0"/>
              <a:t> (</a:t>
            </a:r>
            <a:r>
              <a:rPr lang="en-US" altLang="zh-CN" dirty="0">
                <a:hlinkClick r:id="rId6"/>
              </a:rPr>
              <a:t>218019050@link.cuhk.edu.cn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sz="2400" dirty="0"/>
              <a:t>USTFs:</a:t>
            </a:r>
          </a:p>
          <a:p>
            <a:pPr lvl="2"/>
            <a:r>
              <a:rPr lang="en-US" altLang="zh-CN" dirty="0"/>
              <a:t>HAO, </a:t>
            </a:r>
            <a:r>
              <a:rPr lang="en-US" altLang="zh-CN" dirty="0" err="1"/>
              <a:t>Senyue</a:t>
            </a:r>
            <a:r>
              <a:rPr lang="en-US" altLang="zh-CN" dirty="0"/>
              <a:t> (</a:t>
            </a:r>
            <a:r>
              <a:rPr lang="en-US" altLang="zh-CN" dirty="0">
                <a:hlinkClick r:id="rId7"/>
              </a:rPr>
              <a:t>116010062@link.cuhk.edu.cn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LAN, Yifan (</a:t>
            </a:r>
            <a:r>
              <a:rPr lang="en-US" altLang="zh-CN" dirty="0">
                <a:hlinkClick r:id="rId8"/>
              </a:rPr>
              <a:t>116010103@link.cuhk.edu.cn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YE, </a:t>
            </a:r>
            <a:r>
              <a:rPr lang="en-US" altLang="zh-CN" dirty="0" err="1"/>
              <a:t>Chengwei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9"/>
              </a:rPr>
              <a:t>116010265@link.cuhk.edu.cn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3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How much time you need (at least)?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In the classroom, try not to read every word on the slides and get distracted, listen to what I’m saying carefully.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62497"/>
              </p:ext>
            </p:extLst>
          </p:nvPr>
        </p:nvGraphicFramePr>
        <p:xfrm>
          <a:off x="3523178" y="2819400"/>
          <a:ext cx="5145643" cy="18440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339551">
                  <a:extLst>
                    <a:ext uri="{9D8B030D-6E8A-4147-A177-3AD203B41FA5}">
                      <a16:colId xmlns:a16="http://schemas.microsoft.com/office/drawing/2014/main" val="3101898738"/>
                    </a:ext>
                  </a:extLst>
                </a:gridCol>
                <a:gridCol w="1806092">
                  <a:extLst>
                    <a:ext uri="{9D8B030D-6E8A-4147-A177-3AD203B41FA5}">
                      <a16:colId xmlns:a16="http://schemas.microsoft.com/office/drawing/2014/main" val="3199475180"/>
                    </a:ext>
                  </a:extLst>
                </a:gridCol>
              </a:tblGrid>
              <a:tr h="4610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Activity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Hours/week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296118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Lecture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899379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Tutorial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162794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Readings &amp; Assignments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6 (minimal)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8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 Tentative Assessment Scheme</a:t>
            </a:r>
            <a:endParaRPr lang="zh-CN" altLang="en-US" sz="4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29955"/>
              </p:ext>
            </p:extLst>
          </p:nvPr>
        </p:nvGraphicFramePr>
        <p:xfrm>
          <a:off x="1326326" y="1752600"/>
          <a:ext cx="9539347" cy="42976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253423">
                  <a:extLst>
                    <a:ext uri="{9D8B030D-6E8A-4147-A177-3AD203B41FA5}">
                      <a16:colId xmlns:a16="http://schemas.microsoft.com/office/drawing/2014/main" val="1277095603"/>
                    </a:ext>
                  </a:extLst>
                </a:gridCol>
                <a:gridCol w="1678623">
                  <a:extLst>
                    <a:ext uri="{9D8B030D-6E8A-4147-A177-3AD203B41FA5}">
                      <a16:colId xmlns:a16="http://schemas.microsoft.com/office/drawing/2014/main" val="3738837457"/>
                    </a:ext>
                  </a:extLst>
                </a:gridCol>
                <a:gridCol w="4607301">
                  <a:extLst>
                    <a:ext uri="{9D8B030D-6E8A-4147-A177-3AD203B41FA5}">
                      <a16:colId xmlns:a16="http://schemas.microsoft.com/office/drawing/2014/main" val="26043028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Component/method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 weight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800" b="1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Learning strategy</a:t>
                      </a:r>
                      <a:endParaRPr lang="zh-CN" sz="2800" b="1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570499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Programming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Assignments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30%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This is the basis of how you can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pass</a:t>
                      </a: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 this course.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726396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Midterm Exam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10%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This is really a free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bonus</a:t>
                      </a: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 if you 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stick to your plan</a:t>
                      </a: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.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0316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Project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30%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This is how you secure a “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B</a:t>
                      </a: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”.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43758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Final Exam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30%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This is where you rise and shine (“</a:t>
                      </a:r>
                      <a:r>
                        <a:rPr lang="en-US" altLang="zh-C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A-/A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”</a:t>
                      </a: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).</a:t>
                      </a:r>
                      <a:r>
                        <a:rPr lang="en-US" altLang="zh-CN" sz="2800" baseline="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  Read the text.</a:t>
                      </a:r>
                      <a:endParaRPr lang="en-US" alt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5180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Bonus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Up</a:t>
                      </a:r>
                      <a:r>
                        <a:rPr lang="en-US" altLang="zh-CN" sz="2800" baseline="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 to 5%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80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attendance, classroom</a:t>
                      </a:r>
                      <a:r>
                        <a:rPr lang="en-US" altLang="zh-CN" sz="2800" baseline="0" dirty="0">
                          <a:effectLst/>
                          <a:latin typeface="Times New Roman" panose="02020603050405020304" pitchFamily="18" charset="0"/>
                          <a:ea typeface="PMingLiU"/>
                        </a:rPr>
                        <a:t> interaction, catching bugs, etc.</a:t>
                      </a:r>
                      <a:endParaRPr lang="en-US" altLang="zh-CN" sz="28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142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How? Lessons from the previous runs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biggest complain was about the </a:t>
            </a:r>
            <a:r>
              <a:rPr lang="en-US" altLang="zh-CN" sz="2800" dirty="0">
                <a:solidFill>
                  <a:srgbClr val="FF0000"/>
                </a:solidFill>
              </a:rPr>
              <a:t>heavy workload</a:t>
            </a:r>
            <a:r>
              <a:rPr lang="en-US" altLang="zh-CN" sz="2800" dirty="0"/>
              <a:t>.  Unfortunately, C++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complex language.  Even with the heavy workload I put on you, it’s still not enough.  You’ll have to spend a lot of time to learn a lot of things </a:t>
            </a:r>
            <a:r>
              <a:rPr lang="en-US" altLang="zh-CN" sz="2800" dirty="0">
                <a:solidFill>
                  <a:srgbClr val="FF0000"/>
                </a:solidFill>
              </a:rPr>
              <a:t>outside the classroom</a:t>
            </a:r>
            <a:r>
              <a:rPr lang="en-US" altLang="zh-CN" sz="2800" dirty="0"/>
              <a:t>.</a:t>
            </a:r>
          </a:p>
          <a:p>
            <a:r>
              <a:rPr lang="en-US" sz="2800" dirty="0"/>
              <a:t>You WILL encounter a lot of problems </a:t>
            </a:r>
            <a:r>
              <a:rPr lang="en-US" sz="2800" dirty="0">
                <a:solidFill>
                  <a:srgbClr val="FF0000"/>
                </a:solidFill>
              </a:rPr>
              <a:t>in the beginning</a:t>
            </a:r>
            <a:r>
              <a:rPr lang="en-US" sz="2800" dirty="0"/>
              <a:t>, with compilers, IDEs, libraries, etc., but don’t give up because of the frustration.  </a:t>
            </a:r>
            <a:r>
              <a:rPr lang="en-US" altLang="zh-CN" sz="2800" dirty="0"/>
              <a:t>We are here to help, especially the USTFs, who understand your pain.</a:t>
            </a:r>
          </a:p>
          <a:p>
            <a:r>
              <a:rPr lang="en-US" altLang="zh-CN" sz="2800" dirty="0"/>
              <a:t>Form your project team as early as possible!  It can also function as a </a:t>
            </a:r>
            <a:r>
              <a:rPr lang="en-US" altLang="zh-CN" sz="2800" dirty="0">
                <a:solidFill>
                  <a:srgbClr val="FF0000"/>
                </a:solidFill>
              </a:rPr>
              <a:t>study group</a:t>
            </a:r>
            <a:r>
              <a:rPr lang="en-US" altLang="zh-CN" sz="2800" dirty="0"/>
              <a:t>.  It is always very helpful to study together.</a:t>
            </a:r>
          </a:p>
        </p:txBody>
      </p:sp>
    </p:spTree>
    <p:extLst>
      <p:ext uri="{BB962C8B-B14F-4D97-AF65-F5344CB8AC3E}">
        <p14:creationId xmlns:p14="http://schemas.microsoft.com/office/powerpoint/2010/main" val="28185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 Lessons from the previous runs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10363200" cy="4343400"/>
          </a:xfrm>
        </p:spPr>
        <p:txBody>
          <a:bodyPr/>
          <a:lstStyle/>
          <a:p>
            <a:r>
              <a:rPr lang="en-US" altLang="zh-CN" sz="2800" dirty="0"/>
              <a:t>Late policy</a:t>
            </a:r>
          </a:p>
          <a:p>
            <a:pPr lvl="1"/>
            <a:r>
              <a:rPr lang="en-US" altLang="zh-CN" sz="2400" i="1" dirty="0"/>
              <a:t>Hofstadter’s Law</a:t>
            </a:r>
            <a:r>
              <a:rPr lang="en-US" altLang="zh-CN" sz="2400" dirty="0"/>
              <a:t>: it always takes longer than you think, even when you take Hofstadter’s Law into account.</a:t>
            </a:r>
          </a:p>
          <a:p>
            <a:pPr lvl="1">
              <a:spcBef>
                <a:spcPct val="0"/>
              </a:spcBef>
              <a:spcAft>
                <a:spcPct val="50000"/>
              </a:spcAft>
            </a:pPr>
            <a:r>
              <a:rPr lang="en-US" altLang="zh-CN" sz="2400" dirty="0"/>
              <a:t>If something unexpected (better be extraordinary) happened, get an extension approved by the TAs and </a:t>
            </a:r>
            <a:r>
              <a:rPr lang="en-US" altLang="zh-CN" sz="2400" dirty="0" err="1"/>
              <a:t>CCed</a:t>
            </a:r>
            <a:r>
              <a:rPr lang="en-US" altLang="zh-CN" sz="2400" dirty="0"/>
              <a:t> to the instructor </a:t>
            </a:r>
            <a:r>
              <a:rPr lang="en-US" altLang="zh-CN" sz="2400" dirty="0">
                <a:solidFill>
                  <a:srgbClr val="FF0000"/>
                </a:solidFill>
              </a:rPr>
              <a:t>before</a:t>
            </a:r>
            <a:r>
              <a:rPr lang="en-US" altLang="zh-CN" sz="2400" dirty="0"/>
              <a:t> the deadline.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zh-CN" sz="2800" dirty="0"/>
              <a:t>Correctness: test your program as thoroughly as possible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zh-CN" sz="2800" dirty="0"/>
              <a:t>Style matters!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2" y="4419600"/>
            <a:ext cx="4448175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2B9E-2E48-41A1-9DAE-BF691F04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 Lessons from the previous runs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D0346-A1FB-4841-BE92-A94890E9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There seems to be </a:t>
            </a:r>
            <a:r>
              <a:rPr lang="en-US" altLang="zh-CN" sz="2800" dirty="0">
                <a:solidFill>
                  <a:srgbClr val="FF0000"/>
                </a:solidFill>
              </a:rPr>
              <a:t>no objective grading criterion</a:t>
            </a:r>
            <a:r>
              <a:rPr lang="en-US" altLang="zh-CN" sz="2800" dirty="0"/>
              <a:t> on the projects.  The bad news is, well, </a:t>
            </a:r>
            <a:r>
              <a:rPr lang="en-US" altLang="zh-CN" sz="2800" dirty="0">
                <a:solidFill>
                  <a:srgbClr val="FF0000"/>
                </a:solidFill>
              </a:rPr>
              <a:t>programming is an art</a:t>
            </a:r>
            <a:r>
              <a:rPr lang="en-US" altLang="zh-CN" sz="2800" dirty="0"/>
              <a:t>!</a:t>
            </a:r>
          </a:p>
          <a:p>
            <a:r>
              <a:rPr lang="en-US" altLang="zh-CN" sz="2800" dirty="0"/>
              <a:t>Do your best, show your effort, and try to learn more than everyone else in the same semester, instead of less just for a passing score.</a:t>
            </a:r>
          </a:p>
        </p:txBody>
      </p:sp>
    </p:spTree>
    <p:extLst>
      <p:ext uri="{BB962C8B-B14F-4D97-AF65-F5344CB8AC3E}">
        <p14:creationId xmlns:p14="http://schemas.microsoft.com/office/powerpoint/2010/main" val="40536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02B9E-2E48-41A1-9DAE-BF691F04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How? Lessons from the previous runs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D0346-A1FB-4841-BE92-A94890E9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1200"/>
            <a:ext cx="9296400" cy="4114800"/>
          </a:xfrm>
        </p:spPr>
        <p:txBody>
          <a:bodyPr/>
          <a:lstStyle/>
          <a:p>
            <a:r>
              <a:rPr lang="en-US" altLang="zh-CN" sz="2800" dirty="0"/>
              <a:t>If you wait until the last minute to work on your project, you won’t be able to finish it, and you will probably even lose the 10% proposal score.</a:t>
            </a:r>
          </a:p>
          <a:p>
            <a:r>
              <a:rPr lang="en-US" altLang="zh-CN" sz="2800" dirty="0"/>
              <a:t>Even worse, you will be tempted to do something bad, and really regretful (e.g., </a:t>
            </a:r>
            <a:r>
              <a:rPr lang="en-US" altLang="zh-CN" sz="2800" dirty="0">
                <a:solidFill>
                  <a:srgbClr val="FF0000"/>
                </a:solidFill>
              </a:rPr>
              <a:t>plagiarism</a:t>
            </a:r>
            <a:r>
              <a:rPr lang="en-US" altLang="zh-CN" sz="2800" dirty="0"/>
              <a:t>, etc.), and you will most probably be caught!</a:t>
            </a:r>
          </a:p>
          <a:p>
            <a:r>
              <a:rPr lang="en-US" altLang="zh-CN" sz="2800" dirty="0"/>
              <a:t>My suggestion: get it to work first, then refine.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34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Academic Honesty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hlinkClick r:id="rId3" action="ppaction://hlinkfile"/>
              </a:rPr>
              <a:t>Declaration of originality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VeriGuide</a:t>
            </a:r>
            <a:r>
              <a:rPr lang="en-US" altLang="zh-CN" sz="2800" dirty="0"/>
              <a:t>: plagiarism detection</a:t>
            </a:r>
          </a:p>
          <a:p>
            <a:r>
              <a:rPr lang="en-US" altLang="zh-CN" sz="2800" dirty="0"/>
              <a:t>Everyone will be asked to explain to the TA or the instructor, a randomly chosen block of code from his/her own assignments or project, at least once, sometime during the semester.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90550"/>
            <a:ext cx="5715000" cy="5676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2517" y="5610828"/>
            <a:ext cx="2466975" cy="571500"/>
          </a:xfrm>
        </p:spPr>
        <p:txBody>
          <a:bodyPr/>
          <a:lstStyle/>
          <a:p>
            <a:pPr algn="l"/>
            <a:r>
              <a:rPr lang="en-US" altLang="zh-CN" sz="3200" dirty="0">
                <a:latin typeface="Arial Rounded MT Bold" panose="020F0704030504030204" pitchFamily="34" charset="0"/>
              </a:rPr>
              <a:t>Questions?</a:t>
            </a:r>
            <a:endParaRPr lang="zh-CN" alt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Who?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9296400" cy="4343400"/>
          </a:xfrm>
        </p:spPr>
        <p:txBody>
          <a:bodyPr/>
          <a:lstStyle/>
          <a:p>
            <a:r>
              <a:rPr lang="en-US" altLang="zh-CN" sz="2400" dirty="0"/>
              <a:t>Who should take this course?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Sophomores of CSE</a:t>
            </a:r>
            <a:r>
              <a:rPr lang="en-US" altLang="zh-CN" sz="2400" dirty="0"/>
              <a:t>, Major Required! (Juniors of DS to be added.)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Juniors/Seniors</a:t>
            </a:r>
            <a:r>
              <a:rPr lang="en-US" altLang="zh-CN" sz="2400" dirty="0"/>
              <a:t> of other SSE majors, Major/Free Elective</a:t>
            </a:r>
          </a:p>
          <a:p>
            <a:pPr lvl="1"/>
            <a:r>
              <a:rPr lang="en-US" altLang="zh-CN" sz="2400" dirty="0"/>
              <a:t>All other students, only if you understand the following:</a:t>
            </a:r>
          </a:p>
          <a:p>
            <a:pPr lvl="2"/>
            <a:r>
              <a:rPr lang="en-US" altLang="zh-CN" dirty="0"/>
              <a:t>Pre-requisite:</a:t>
            </a:r>
          </a:p>
          <a:p>
            <a:pPr lvl="3"/>
            <a:r>
              <a:rPr lang="en-US" altLang="zh-CN" dirty="0"/>
              <a:t>CSC1001 Introduction to Computer Science: Programming Methodology (and preferably the lab course CSC1002)</a:t>
            </a:r>
          </a:p>
          <a:p>
            <a:pPr lvl="2"/>
            <a:r>
              <a:rPr lang="en-US" altLang="zh-CN" dirty="0"/>
              <a:t>Preferable:</a:t>
            </a:r>
          </a:p>
          <a:p>
            <a:pPr lvl="3"/>
            <a:r>
              <a:rPr lang="en-US" altLang="zh-CN" dirty="0"/>
              <a:t>CSC3001 Discrete Math</a:t>
            </a:r>
          </a:p>
          <a:p>
            <a:pPr lvl="3"/>
            <a:r>
              <a:rPr lang="en-US" altLang="zh-CN" dirty="0"/>
              <a:t>EIE2050 Digital Logic and Systems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Willingness to spend (a lot of) time in this course!</a:t>
            </a:r>
          </a:p>
        </p:txBody>
      </p:sp>
    </p:spTree>
    <p:extLst>
      <p:ext uri="{BB962C8B-B14F-4D97-AF65-F5344CB8AC3E}">
        <p14:creationId xmlns:p14="http://schemas.microsoft.com/office/powerpoint/2010/main" val="82406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When and where?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10363200" cy="4343400"/>
          </a:xfrm>
        </p:spPr>
        <p:txBody>
          <a:bodyPr/>
          <a:lstStyle/>
          <a:p>
            <a:r>
              <a:rPr lang="en-US" altLang="zh-CN" sz="2800" dirty="0"/>
              <a:t>Lectures</a:t>
            </a:r>
          </a:p>
          <a:p>
            <a:pPr lvl="1"/>
            <a:r>
              <a:rPr lang="en-US" altLang="zh-CN" sz="2400" dirty="0"/>
              <a:t>Wednesday and Friday, 8:30~10:00, 10:30~12:00</a:t>
            </a:r>
          </a:p>
          <a:p>
            <a:pPr lvl="1"/>
            <a:r>
              <a:rPr lang="en-US" altLang="zh-CN" sz="2400" dirty="0"/>
              <a:t>111 </a:t>
            </a:r>
            <a:r>
              <a:rPr lang="en-US" altLang="zh-CN" sz="2400" dirty="0" err="1"/>
              <a:t>Zhixin</a:t>
            </a:r>
            <a:r>
              <a:rPr lang="en-US" altLang="zh-CN" sz="2400" dirty="0"/>
              <a:t> Bldg.</a:t>
            </a:r>
          </a:p>
          <a:p>
            <a:r>
              <a:rPr lang="en-US" altLang="zh-CN" sz="2800" dirty="0"/>
              <a:t>Tutorials</a:t>
            </a:r>
          </a:p>
          <a:p>
            <a:pPr lvl="1"/>
            <a:r>
              <a:rPr lang="en-US" altLang="zh-CN" sz="2400" dirty="0"/>
              <a:t>Wednesday, Thursday, and Friday, </a:t>
            </a:r>
            <a:r>
              <a:rPr lang="en-US" altLang="zh-CN" sz="2400" dirty="0" smtClean="0"/>
              <a:t>20:00~21:00 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N</a:t>
            </a:r>
            <a:r>
              <a:rPr lang="en-US" altLang="zh-CN" sz="2400" dirty="0" smtClean="0"/>
              <a:t>o tutorial this week.)</a:t>
            </a:r>
            <a:endParaRPr lang="en-US" altLang="zh-CN" sz="2400" dirty="0"/>
          </a:p>
          <a:p>
            <a:pPr lvl="1"/>
            <a:r>
              <a:rPr lang="en-US" altLang="zh-CN" sz="2400" dirty="0"/>
              <a:t>TD_314/414 </a:t>
            </a:r>
            <a:r>
              <a:rPr lang="en-US" altLang="zh-CN" sz="2400" dirty="0" smtClean="0"/>
              <a:t>(Parallel sessions to </a:t>
            </a:r>
            <a:r>
              <a:rPr lang="en-US" altLang="zh-CN" sz="2400" dirty="0"/>
              <a:t>be combined together.)</a:t>
            </a:r>
          </a:p>
          <a:p>
            <a:r>
              <a:rPr lang="en-US" altLang="zh-CN" sz="2800" dirty="0"/>
              <a:t>Office hours</a:t>
            </a:r>
          </a:p>
          <a:p>
            <a:pPr lvl="1"/>
            <a:r>
              <a:rPr lang="en-US" altLang="zh-CN" sz="2400" dirty="0"/>
              <a:t>WANG, Shuai: Tuesday 9:00~11:00, 320A </a:t>
            </a:r>
            <a:r>
              <a:rPr lang="en-US" altLang="zh-CN" sz="2400" dirty="0" err="1"/>
              <a:t>Chengdao</a:t>
            </a:r>
            <a:r>
              <a:rPr lang="en-US" altLang="zh-CN" sz="2400" dirty="0"/>
              <a:t> Bldg.</a:t>
            </a:r>
          </a:p>
          <a:p>
            <a:pPr lvl="1"/>
            <a:r>
              <a:rPr lang="en-US" altLang="zh-CN" sz="2400" dirty="0"/>
              <a:t>ZHU, </a:t>
            </a:r>
            <a:r>
              <a:rPr lang="en-US" altLang="zh-CN" sz="2400" dirty="0" err="1"/>
              <a:t>Minghe</a:t>
            </a:r>
            <a:r>
              <a:rPr lang="en-US" altLang="zh-CN" sz="2400" dirty="0"/>
              <a:t>: Thursday 9:00~11:00, 320A </a:t>
            </a:r>
            <a:r>
              <a:rPr lang="en-US" altLang="zh-CN" sz="2400" dirty="0" err="1"/>
              <a:t>Chengdao</a:t>
            </a:r>
            <a:r>
              <a:rPr lang="en-US" altLang="zh-CN" sz="2400" dirty="0"/>
              <a:t> Bldg.</a:t>
            </a:r>
          </a:p>
          <a:p>
            <a:pPr lvl="1"/>
            <a:r>
              <a:rPr lang="en-US" altLang="zh-CN" sz="2400" dirty="0"/>
              <a:t>SUN, </a:t>
            </a:r>
            <a:r>
              <a:rPr lang="en-US" altLang="zh-CN" sz="2400" dirty="0" err="1"/>
              <a:t>Qinbo</a:t>
            </a:r>
            <a:r>
              <a:rPr lang="en-US" altLang="zh-CN" sz="2400" dirty="0"/>
              <a:t>: Thursday 15:40~17:40, 520 </a:t>
            </a:r>
            <a:r>
              <a:rPr lang="en-US" altLang="zh-CN" sz="2400" dirty="0" err="1"/>
              <a:t>Zhiren</a:t>
            </a:r>
            <a:r>
              <a:rPr lang="en-US" altLang="zh-CN" sz="2400" dirty="0"/>
              <a:t> Bldg.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AD9968-3BDB-4548-B82C-D017C9D32350}"/>
              </a:ext>
            </a:extLst>
          </p:cNvPr>
          <p:cNvGrpSpPr/>
          <p:nvPr/>
        </p:nvGrpSpPr>
        <p:grpSpPr>
          <a:xfrm>
            <a:off x="7848600" y="1524000"/>
            <a:ext cx="2556854" cy="2028855"/>
            <a:chOff x="7027373" y="1524000"/>
            <a:chExt cx="2556854" cy="20288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2800" y="1524000"/>
              <a:ext cx="2286000" cy="164306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B17FF2-44DB-4AFB-B099-504FB16BDC68}"/>
                </a:ext>
              </a:extLst>
            </p:cNvPr>
            <p:cNvSpPr/>
            <p:nvPr/>
          </p:nvSpPr>
          <p:spPr>
            <a:xfrm>
              <a:off x="7027373" y="3152745"/>
              <a:ext cx="255685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Two repeated sessions!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8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… is a program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752600"/>
            <a:ext cx="10363200" cy="4343400"/>
          </a:xfrm>
        </p:spPr>
        <p:txBody>
          <a:bodyPr/>
          <a:lstStyle/>
          <a:p>
            <a:r>
              <a:rPr lang="en-AU" altLang="zh-CN" sz="2400" dirty="0"/>
              <a:t>Alan Turing:</a:t>
            </a:r>
          </a:p>
          <a:p>
            <a:pPr lvl="1"/>
            <a:r>
              <a:rPr lang="en-AU" altLang="zh-CN" sz="2000" dirty="0"/>
              <a:t>Father of theoretical computer science and artificial intelligence</a:t>
            </a:r>
          </a:p>
          <a:p>
            <a:pPr lvl="1"/>
            <a:r>
              <a:rPr lang="en-AU" altLang="zh-CN" sz="2000" dirty="0"/>
              <a:t>Turing machine, Turing test, Turing Award</a:t>
            </a:r>
          </a:p>
          <a:p>
            <a:r>
              <a:rPr lang="en-US" altLang="zh-CN" sz="2400" dirty="0"/>
              <a:t>John von Neumann: Practical computer architecture</a:t>
            </a:r>
          </a:p>
          <a:p>
            <a:pPr lvl="1"/>
            <a:r>
              <a:rPr lang="en-US" altLang="zh-CN" sz="2000" dirty="0"/>
              <a:t>Von Neumann architecture (stored-</a:t>
            </a:r>
            <a:r>
              <a:rPr lang="en-US" altLang="zh-CN" sz="2000" dirty="0">
                <a:solidFill>
                  <a:srgbClr val="FF0000"/>
                </a:solidFill>
              </a:rPr>
              <a:t>program</a:t>
            </a:r>
            <a:r>
              <a:rPr lang="en-US" altLang="zh-CN" sz="2000" dirty="0"/>
              <a:t> computer)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088999"/>
            <a:ext cx="1800000" cy="23400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429000"/>
            <a:ext cx="1800000" cy="23481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10000"/>
            <a:ext cx="48577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43" y="0"/>
            <a:ext cx="10006714" cy="68579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57381" y="6519444"/>
            <a:ext cx="8877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Computer science and engineering: a big picture </a:t>
            </a:r>
            <a:r>
              <a:rPr lang="en-US" altLang="zh-CN" sz="1600" dirty="0">
                <a:hlinkClick r:id="rId3"/>
              </a:rPr>
              <a:t>http://cs-alb-pc3.massey.ac.nz/notes/59102/mindmap.gif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917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… is a program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Algorithms + Data Structures = Programs</a:t>
            </a:r>
          </a:p>
          <a:p>
            <a:pPr marL="0" indent="0" algn="r">
              <a:buNone/>
            </a:pPr>
            <a:r>
              <a:rPr lang="en-US" altLang="zh-CN" sz="2400" dirty="0"/>
              <a:t>-- </a:t>
            </a:r>
            <a:r>
              <a:rPr lang="en-US" altLang="zh-CN" sz="2400" dirty="0" err="1"/>
              <a:t>Niklaus</a:t>
            </a:r>
            <a:r>
              <a:rPr lang="en-US" altLang="zh-CN" sz="2400" dirty="0"/>
              <a:t> Emil Wirth</a:t>
            </a:r>
          </a:p>
          <a:p>
            <a:pPr marL="0" indent="0" algn="r">
              <a:buNone/>
            </a:pPr>
            <a:r>
              <a:rPr lang="en-US" altLang="zh-CN" sz="2000" dirty="0"/>
              <a:t>Computer Scientist</a:t>
            </a:r>
          </a:p>
          <a:p>
            <a:pPr marL="0" indent="0" algn="r">
              <a:buNone/>
            </a:pPr>
            <a:r>
              <a:rPr lang="en-US" altLang="zh-CN" sz="2000" dirty="0"/>
              <a:t>Turing Award winner</a:t>
            </a:r>
          </a:p>
          <a:p>
            <a:pPr marL="0" indent="0" algn="r">
              <a:buNone/>
            </a:pPr>
            <a:r>
              <a:rPr lang="en-US" altLang="zh-CN" sz="2000" dirty="0"/>
              <a:t>Father of the Pascal language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98600"/>
            <a:ext cx="2316000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76" y="4038600"/>
            <a:ext cx="28235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What? … is computer science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905000"/>
            <a:ext cx="11582400" cy="3048000"/>
          </a:xfrm>
        </p:spPr>
        <p:txBody>
          <a:bodyPr numCol="2"/>
          <a:lstStyle/>
          <a:p>
            <a:pPr marL="0" indent="0">
              <a:buNone/>
            </a:pPr>
            <a:r>
              <a:rPr lang="en-US" altLang="zh-CN" sz="2400" dirty="0"/>
              <a:t>● AL - Algorithms and Complexity</a:t>
            </a:r>
          </a:p>
          <a:p>
            <a:pPr marL="0" indent="0">
              <a:buNone/>
            </a:pPr>
            <a:r>
              <a:rPr lang="en-US" altLang="zh-CN" sz="2400" dirty="0"/>
              <a:t>● AR - Architecture and Organization</a:t>
            </a:r>
          </a:p>
          <a:p>
            <a:pPr marL="0" indent="0">
              <a:buNone/>
            </a:pPr>
            <a:r>
              <a:rPr lang="en-US" altLang="zh-CN" sz="2400" dirty="0"/>
              <a:t>● CN - Computational Science</a:t>
            </a:r>
          </a:p>
          <a:p>
            <a:pPr marL="0" indent="0">
              <a:buNone/>
            </a:pPr>
            <a:r>
              <a:rPr lang="en-US" altLang="zh-CN" sz="2400" dirty="0"/>
              <a:t>● DS - Discrete Structures</a:t>
            </a:r>
          </a:p>
          <a:p>
            <a:pPr marL="0" indent="0">
              <a:buNone/>
            </a:pPr>
            <a:r>
              <a:rPr lang="en-US" altLang="zh-CN" sz="2400" dirty="0"/>
              <a:t>● GV - Graphics and Visualization</a:t>
            </a:r>
          </a:p>
          <a:p>
            <a:pPr marL="0" indent="0">
              <a:buNone/>
            </a:pPr>
            <a:r>
              <a:rPr lang="en-US" altLang="zh-CN" sz="2400" dirty="0"/>
              <a:t>● HCI - Human-Computer Interaction</a:t>
            </a:r>
          </a:p>
          <a:p>
            <a:pPr marL="0" indent="0">
              <a:buNone/>
            </a:pPr>
            <a:r>
              <a:rPr lang="en-US" altLang="zh-CN" sz="2400" dirty="0"/>
              <a:t>● IAS - Information Assurance and Security</a:t>
            </a:r>
          </a:p>
          <a:p>
            <a:pPr marL="0" indent="0">
              <a:buNone/>
            </a:pPr>
            <a:r>
              <a:rPr lang="en-US" altLang="zh-CN" sz="2400" dirty="0"/>
              <a:t>● IM - Information Management</a:t>
            </a:r>
          </a:p>
          <a:p>
            <a:pPr marL="0" indent="0">
              <a:buNone/>
            </a:pPr>
            <a:r>
              <a:rPr lang="en-US" altLang="zh-CN" sz="2400" dirty="0"/>
              <a:t>● IS - Intelligent Systems</a:t>
            </a:r>
          </a:p>
          <a:p>
            <a:pPr marL="0" indent="0">
              <a:buNone/>
            </a:pPr>
            <a:r>
              <a:rPr lang="en-US" altLang="zh-CN" sz="2400" dirty="0"/>
              <a:t>● NC - Networking and Communications</a:t>
            </a:r>
          </a:p>
          <a:p>
            <a:pPr marL="0" indent="0">
              <a:buNone/>
            </a:pPr>
            <a:r>
              <a:rPr lang="en-US" altLang="zh-CN" sz="2400" dirty="0"/>
              <a:t>● OS - Operating Systems</a:t>
            </a:r>
          </a:p>
          <a:p>
            <a:pPr marL="0" indent="0">
              <a:buNone/>
            </a:pPr>
            <a:r>
              <a:rPr lang="en-US" altLang="zh-CN" sz="2400" dirty="0"/>
              <a:t>● PBD - Platform-based Development</a:t>
            </a:r>
          </a:p>
          <a:p>
            <a:pPr marL="0" indent="0">
              <a:buNone/>
            </a:pPr>
            <a:r>
              <a:rPr lang="en-US" altLang="zh-CN" sz="2400" dirty="0"/>
              <a:t>● PD - Parallel and Distributed Computing</a:t>
            </a:r>
          </a:p>
          <a:p>
            <a:pPr marL="0" indent="0">
              <a:buNone/>
            </a:pPr>
            <a:r>
              <a:rPr lang="en-US" altLang="zh-CN" sz="2400" dirty="0"/>
              <a:t>● PL - Programming Languages</a:t>
            </a:r>
          </a:p>
          <a:p>
            <a:pPr marL="0" indent="0">
              <a:buNone/>
            </a:pPr>
            <a:r>
              <a:rPr lang="en-US" altLang="zh-CN" sz="2400" dirty="0"/>
              <a:t>● SDF - Software Development Fundamentals</a:t>
            </a:r>
          </a:p>
          <a:p>
            <a:pPr marL="0" indent="0">
              <a:buNone/>
            </a:pPr>
            <a:r>
              <a:rPr lang="en-US" altLang="zh-CN" sz="2400" dirty="0"/>
              <a:t>● SE - Software Engineering</a:t>
            </a:r>
          </a:p>
          <a:p>
            <a:pPr marL="0" indent="0">
              <a:buNone/>
            </a:pPr>
            <a:r>
              <a:rPr lang="en-US" altLang="zh-CN" sz="2400" dirty="0"/>
              <a:t>● SF - Systems Fundamentals</a:t>
            </a:r>
          </a:p>
          <a:p>
            <a:pPr marL="0" indent="0">
              <a:buNone/>
            </a:pPr>
            <a:r>
              <a:rPr lang="en-US" altLang="zh-CN" sz="2400" dirty="0"/>
              <a:t>● SP - Social Issues and Professional Practice</a:t>
            </a:r>
            <a:endParaRPr lang="zh-CN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676400" y="5842337"/>
            <a:ext cx="1021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i="1" dirty="0"/>
              <a:t>Computer Science Curricula 2013</a:t>
            </a:r>
          </a:p>
          <a:p>
            <a:pPr algn="r"/>
            <a:r>
              <a:rPr lang="en-US" altLang="zh-CN" sz="2000" i="1" dirty="0"/>
              <a:t>Curriculum Guidelines for Undergraduate Degree Programs in Computer Science</a:t>
            </a:r>
          </a:p>
          <a:p>
            <a:pPr algn="r"/>
            <a:r>
              <a:rPr lang="en-US" altLang="zh-CN" sz="2000" dirty="0"/>
              <a:t>Association for Computing Machinery (ACM) &amp; IEEE Computer Society</a:t>
            </a:r>
          </a:p>
        </p:txBody>
      </p:sp>
    </p:spTree>
    <p:extLst>
      <p:ext uri="{BB962C8B-B14F-4D97-AF65-F5344CB8AC3E}">
        <p14:creationId xmlns:p14="http://schemas.microsoft.com/office/powerpoint/2010/main" val="35495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CC"/>
      </a:hlink>
      <a:folHlink>
        <a:srgbClr val="3333CC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PB Drive:Applications:Microsoft Office 98:Templates:Blank Presentation</Template>
  <TotalTime>22758</TotalTime>
  <Words>1842</Words>
  <Application>Microsoft Office PowerPoint</Application>
  <PresentationFormat>Widescreen</PresentationFormat>
  <Paragraphs>299</Paragraphs>
  <Slides>37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ＭＳ Ｐゴシック</vt:lpstr>
      <vt:lpstr>PMingLiU</vt:lpstr>
      <vt:lpstr>等线 Light</vt:lpstr>
      <vt:lpstr>宋体</vt:lpstr>
      <vt:lpstr>Arial Rounded MT Bold</vt:lpstr>
      <vt:lpstr>Tahoma</vt:lpstr>
      <vt:lpstr>Times New Roman</vt:lpstr>
      <vt:lpstr>Blank Presentation</vt:lpstr>
      <vt:lpstr>3_Blank Presentation</vt:lpstr>
      <vt:lpstr>Worksheet</vt:lpstr>
      <vt:lpstr>CSC3002 Introduction to Computer Science: Programming Paradigms</vt:lpstr>
      <vt:lpstr>Lecture 0: Introduction to CSC3002</vt:lpstr>
      <vt:lpstr>Who?</vt:lpstr>
      <vt:lpstr>Who?</vt:lpstr>
      <vt:lpstr>When and where?</vt:lpstr>
      <vt:lpstr>What? … is a program</vt:lpstr>
      <vt:lpstr>PowerPoint Presentation</vt:lpstr>
      <vt:lpstr>What? … is a program</vt:lpstr>
      <vt:lpstr>What? … is computer science</vt:lpstr>
      <vt:lpstr>What?</vt:lpstr>
      <vt:lpstr>What?</vt:lpstr>
      <vt:lpstr>What? Core concepts</vt:lpstr>
      <vt:lpstr>What? Syllabus</vt:lpstr>
      <vt:lpstr>What? Teaching plan</vt:lpstr>
      <vt:lpstr>What? Activities</vt:lpstr>
      <vt:lpstr>What?</vt:lpstr>
      <vt:lpstr>Why? … do we learn computer science</vt:lpstr>
      <vt:lpstr>Why? Age of AI</vt:lpstr>
      <vt:lpstr>Why? Age of AI</vt:lpstr>
      <vt:lpstr>Why? … do we learn programming</vt:lpstr>
      <vt:lpstr>Why? … do we learn programming</vt:lpstr>
      <vt:lpstr>Why? … do we learn programming</vt:lpstr>
      <vt:lpstr>Why? … do we learn programming</vt:lpstr>
      <vt:lpstr>Why? … do we learn C++</vt:lpstr>
      <vt:lpstr>PowerPoint Presentation</vt:lpstr>
      <vt:lpstr>PowerPoint Presentation</vt:lpstr>
      <vt:lpstr>PowerPoint Presentation</vt:lpstr>
      <vt:lpstr>C++ vs. Python</vt:lpstr>
      <vt:lpstr>How?</vt:lpstr>
      <vt:lpstr>How?</vt:lpstr>
      <vt:lpstr>How? Tentative Assessment Scheme</vt:lpstr>
      <vt:lpstr>How? Lessons from the previous runs</vt:lpstr>
      <vt:lpstr>How? Lessons from the previous runs</vt:lpstr>
      <vt:lpstr>How? Lessons from the previous runs</vt:lpstr>
      <vt:lpstr>How? Lessons from the previous runs</vt:lpstr>
      <vt:lpstr>Academic Honesty</vt:lpstr>
      <vt:lpstr>Questions?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Roberts</dc:creator>
  <cp:lastModifiedBy>Prof. Huang Rui (SSE)</cp:lastModifiedBy>
  <cp:revision>569</cp:revision>
  <cp:lastPrinted>2004-03-15T23:41:52Z</cp:lastPrinted>
  <dcterms:created xsi:type="dcterms:W3CDTF">2015-01-06T18:31:59Z</dcterms:created>
  <dcterms:modified xsi:type="dcterms:W3CDTF">2019-01-11T04:11:24Z</dcterms:modified>
</cp:coreProperties>
</file>